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Arimo" panose="020B0604020202020204" charset="0"/>
      <p:regular r:id="rId1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0A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3" d="100"/>
          <a:sy n="83" d="100"/>
        </p:scale>
        <p:origin x="108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7392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741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1769150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ru-RU" sz="4400" b="1" dirty="0">
                <a:solidFill>
                  <a:schemeClr val="bg1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Модификации отжиманий для подготовки космонавтов</a:t>
            </a:r>
          </a:p>
        </p:txBody>
      </p:sp>
      <p:sp>
        <p:nvSpPr>
          <p:cNvPr id="4" name="Text 1"/>
          <p:cNvSpPr/>
          <p:nvPr/>
        </p:nvSpPr>
        <p:spPr>
          <a:xfrm>
            <a:off x="837724" y="4240173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Pushups are a fundamental exercise for building upper body strength, which is crucial for astronauts. This presentation will explore three modified pushup variations that prepare astronauts for the unique physical challenges of spaceflight.</a:t>
            </a:r>
            <a:endParaRPr lang="en-US" sz="1850" dirty="0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3" y="322905"/>
            <a:ext cx="7468553" cy="3462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00"/>
              </a:lnSpc>
            </a:pPr>
            <a:r>
              <a:rPr lang="ru-RU" sz="4400" b="1" dirty="0">
                <a:solidFill>
                  <a:schemeClr val="bg1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Отжимания с эксцентрическим сопротивлением и неравномерным распределением массы</a:t>
            </a:r>
            <a:endParaRPr lang="en-US" sz="4400" dirty="0">
              <a:solidFill>
                <a:schemeClr val="bg1"/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24124" y="4119086"/>
            <a:ext cx="418862" cy="418862"/>
          </a:xfrm>
          <a:prstGeom prst="roundRect">
            <a:avLst>
              <a:gd name="adj" fmla="val 8573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6982301" y="4119086"/>
            <a:ext cx="291548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Положение тела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982301" y="4614624"/>
            <a:ext cx="2956441" cy="1923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сходное положение – упор лёжа, но ноги фиксированы на платформе с регулируемым весом</a:t>
            </a:r>
            <a:r>
              <a:rPr lang="en-US" sz="1850" dirty="0" smtClean="0">
                <a:solidFill>
                  <a:schemeClr val="accent1">
                    <a:lumMod val="40000"/>
                    <a:lumOff val="60000"/>
                  </a:schemeClr>
                </a:solidFill>
                <a:ea typeface="Arimo" pitchFamily="34" charset="-122"/>
                <a:cs typeface="Arimo" pitchFamily="34" charset="-120"/>
              </a:rPr>
              <a:t>.</a:t>
            </a:r>
            <a:endParaRPr lang="en-US" sz="185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Shape 4"/>
          <p:cNvSpPr/>
          <p:nvPr/>
        </p:nvSpPr>
        <p:spPr>
          <a:xfrm>
            <a:off x="10178058" y="4119086"/>
            <a:ext cx="418862" cy="418862"/>
          </a:xfrm>
          <a:prstGeom prst="roundRect">
            <a:avLst>
              <a:gd name="adj" fmla="val 8573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10836235" y="411908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Движение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836235" y="4614624"/>
            <a:ext cx="2956441" cy="1923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Медленное опускание (эксцентрическая фаза) в течение 3-5 секунд, быстрый подъем (концентрическая фаза)</a:t>
            </a:r>
            <a:endParaRPr lang="en-US" sz="185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2766876" y="7697165"/>
            <a:ext cx="1863524" cy="532435"/>
          </a:xfrm>
          <a:prstGeom prst="rect">
            <a:avLst/>
          </a:prstGeom>
          <a:solidFill>
            <a:srgbClr val="0C0A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602475"/>
            <a:ext cx="10175269" cy="130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ru-RU" sz="4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Отжимания с удержанием равновесия </a:t>
            </a:r>
            <a:r>
              <a:rPr lang="ru-RU" sz="4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на</a:t>
            </a:r>
            <a:br>
              <a:rPr lang="ru-RU" sz="4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</a:br>
            <a:r>
              <a:rPr lang="ru-RU" sz="4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</a:t>
            </a:r>
            <a:r>
              <a:rPr lang="ru-RU" sz="4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неустойчивой поверхности</a:t>
            </a:r>
            <a:endParaRPr lang="en-US" sz="4400" dirty="0">
              <a:solidFill>
                <a:schemeClr val="accent1">
                  <a:lumMod val="40000"/>
                  <a:lumOff val="60000"/>
                </a:schemeClr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14315" y="5272207"/>
            <a:ext cx="6357818" cy="1740218"/>
          </a:xfrm>
          <a:prstGeom prst="roundRect">
            <a:avLst>
              <a:gd name="adj" fmla="val 2063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551152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Положение тела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1077039" y="6007060"/>
            <a:ext cx="58791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Упор лёжа на неустойчивой поверхности (например, босу-бол, гимнастический мяч).</a:t>
            </a:r>
            <a:endParaRPr lang="en-US" sz="185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Shape 4"/>
          <p:cNvSpPr/>
          <p:nvPr/>
        </p:nvSpPr>
        <p:spPr>
          <a:xfrm>
            <a:off x="7434858" y="5272207"/>
            <a:ext cx="6357818" cy="1740218"/>
          </a:xfrm>
          <a:prstGeom prst="roundRect">
            <a:avLst>
              <a:gd name="adj" fmla="val 2063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7674173" y="551152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Движение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Text 6"/>
          <p:cNvSpPr/>
          <p:nvPr/>
        </p:nvSpPr>
        <p:spPr>
          <a:xfrm>
            <a:off x="7674173" y="6007060"/>
            <a:ext cx="58791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20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Стандартные </a:t>
            </a:r>
            <a:r>
              <a:rPr lang="ru-RU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отжимания, с акцентом на сохранение равновесия во время всего упражнения.</a:t>
            </a:r>
            <a:endParaRPr lang="en-US" sz="185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2766876" y="7697165"/>
            <a:ext cx="1863524" cy="532435"/>
          </a:xfrm>
          <a:prstGeom prst="rect">
            <a:avLst/>
          </a:prstGeom>
          <a:solidFill>
            <a:srgbClr val="0C0A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838176"/>
            <a:ext cx="948999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ru-RU" sz="4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Отжимания с имитацией работы в скафандре </a:t>
            </a:r>
            <a:r>
              <a:rPr lang="ru-RU" sz="4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/>
            </a:r>
            <a:br>
              <a:rPr lang="ru-RU" sz="4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</a:br>
            <a:endParaRPr lang="en-US" sz="4400" dirty="0">
              <a:solidFill>
                <a:schemeClr val="accent1">
                  <a:lumMod val="40000"/>
                  <a:lumOff val="60000"/>
                </a:schemeClr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Положение тела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837724" y="4570808"/>
            <a:ext cx="6185535" cy="1466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Упор лёжа, на спине закреплен дополнительный вес (жилет с грузами), имитирующий вес скафандра. Амплитуда движения ограничена – опускание до угла 90 градусов в локтях, исключая полное касание груди пола</a:t>
            </a:r>
            <a:r>
              <a:rPr lang="ru-RU" sz="2000" dirty="0"/>
              <a:t>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Движение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7614761" y="457080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Стандартные отжимания с ограниченной амплитудой и дополнительным весом.</a:t>
            </a:r>
            <a:endParaRPr lang="en-US" sz="185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2766876" y="7697165"/>
            <a:ext cx="1863524" cy="532435"/>
          </a:xfrm>
          <a:prstGeom prst="rect">
            <a:avLst/>
          </a:prstGeom>
          <a:solidFill>
            <a:srgbClr val="0C0A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4741" y="618292"/>
            <a:ext cx="7574518" cy="13187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ru-RU" sz="4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Шестимесячная тренировочная программа</a:t>
            </a:r>
          </a:p>
        </p:txBody>
      </p:sp>
      <p:sp>
        <p:nvSpPr>
          <p:cNvPr id="4" name="Shape 1"/>
          <p:cNvSpPr/>
          <p:nvPr/>
        </p:nvSpPr>
        <p:spPr>
          <a:xfrm>
            <a:off x="1105733" y="2273260"/>
            <a:ext cx="30480" cy="5337929"/>
          </a:xfrm>
          <a:prstGeom prst="roundRect">
            <a:avLst>
              <a:gd name="adj" fmla="val 110347"/>
            </a:avLst>
          </a:prstGeom>
          <a:solidFill>
            <a:srgbClr val="44426B"/>
          </a:solidFill>
          <a:ln/>
        </p:spPr>
      </p:sp>
      <p:sp>
        <p:nvSpPr>
          <p:cNvPr id="5" name="Shape 2"/>
          <p:cNvSpPr/>
          <p:nvPr/>
        </p:nvSpPr>
        <p:spPr>
          <a:xfrm>
            <a:off x="1342727" y="2762369"/>
            <a:ext cx="784741" cy="30480"/>
          </a:xfrm>
          <a:prstGeom prst="roundRect">
            <a:avLst>
              <a:gd name="adj" fmla="val 110347"/>
            </a:avLst>
          </a:prstGeom>
          <a:solidFill>
            <a:srgbClr val="44426B"/>
          </a:solidFill>
          <a:ln/>
        </p:spPr>
      </p:sp>
      <p:sp>
        <p:nvSpPr>
          <p:cNvPr id="6" name="Shape 3"/>
          <p:cNvSpPr/>
          <p:nvPr/>
        </p:nvSpPr>
        <p:spPr>
          <a:xfrm>
            <a:off x="868740" y="2525435"/>
            <a:ext cx="504468" cy="504468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7" name="Text 4"/>
          <p:cNvSpPr/>
          <p:nvPr/>
        </p:nvSpPr>
        <p:spPr>
          <a:xfrm>
            <a:off x="1059240" y="2619375"/>
            <a:ext cx="123468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354104" y="2497455"/>
            <a:ext cx="2637830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Syne Bold"/>
                <a:cs typeface="Arimo" panose="020B0604020202020204" charset="0"/>
              </a:rPr>
              <a:t>Месяцы</a:t>
            </a: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1-2</a:t>
            </a:r>
            <a:endParaRPr lang="en-US" sz="2050" dirty="0">
              <a:solidFill>
                <a:schemeClr val="accent1">
                  <a:lumMod val="40000"/>
                  <a:lumOff val="60000"/>
                </a:schemeClr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2354104" y="2961680"/>
            <a:ext cx="6005155" cy="717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00"/>
              </a:lnSpc>
            </a:pPr>
            <a:r>
              <a:rPr lang="ru-RU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Акцент на освоении модификаций отжиманий с минимальным весом и амплитудой. 2-3 тренировки в неделю</a:t>
            </a:r>
            <a:endParaRPr lang="en-US" sz="175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Shape 7"/>
          <p:cNvSpPr/>
          <p:nvPr/>
        </p:nvSpPr>
        <p:spPr>
          <a:xfrm>
            <a:off x="1342727" y="4616410"/>
            <a:ext cx="784741" cy="30480"/>
          </a:xfrm>
          <a:prstGeom prst="roundRect">
            <a:avLst>
              <a:gd name="adj" fmla="val 110347"/>
            </a:avLst>
          </a:prstGeom>
          <a:solidFill>
            <a:srgbClr val="44426B"/>
          </a:solidFill>
          <a:ln/>
        </p:spPr>
      </p:sp>
      <p:sp>
        <p:nvSpPr>
          <p:cNvPr id="11" name="Shape 8"/>
          <p:cNvSpPr/>
          <p:nvPr/>
        </p:nvSpPr>
        <p:spPr>
          <a:xfrm>
            <a:off x="868740" y="4379476"/>
            <a:ext cx="504468" cy="504468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12" name="Text 9"/>
          <p:cNvSpPr/>
          <p:nvPr/>
        </p:nvSpPr>
        <p:spPr>
          <a:xfrm>
            <a:off x="1022211" y="4473416"/>
            <a:ext cx="197525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354104" y="4351496"/>
            <a:ext cx="2637830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Syne Bold"/>
                <a:cs typeface="Arimo" panose="020B0604020202020204" charset="0"/>
              </a:rPr>
              <a:t>Месяцы</a:t>
            </a: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</a:t>
            </a: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  <a:ea typeface="Arimo" panose="020B0604020202020204" charset="0"/>
                <a:cs typeface="Arimo" panose="020B0604020202020204" charset="0"/>
              </a:rPr>
              <a:t>3-4</a:t>
            </a:r>
            <a:endParaRPr lang="en-US" sz="2050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2354104" y="4815721"/>
            <a:ext cx="6005155" cy="717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00"/>
              </a:lnSpc>
            </a:pPr>
            <a:r>
              <a:rPr lang="ru-RU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Увеличение количества сетов и повторений, постепенное увеличение веса в модификации 1 и 3. 3-4 тренировки в неделю</a:t>
            </a:r>
            <a:endParaRPr lang="en-US" sz="175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5" name="Shape 12"/>
          <p:cNvSpPr/>
          <p:nvPr/>
        </p:nvSpPr>
        <p:spPr>
          <a:xfrm>
            <a:off x="1342727" y="6470452"/>
            <a:ext cx="784741" cy="30480"/>
          </a:xfrm>
          <a:prstGeom prst="roundRect">
            <a:avLst>
              <a:gd name="adj" fmla="val 110347"/>
            </a:avLst>
          </a:prstGeom>
          <a:solidFill>
            <a:srgbClr val="44426B"/>
          </a:solidFill>
          <a:ln/>
        </p:spPr>
      </p:sp>
      <p:sp>
        <p:nvSpPr>
          <p:cNvPr id="16" name="Shape 13"/>
          <p:cNvSpPr/>
          <p:nvPr/>
        </p:nvSpPr>
        <p:spPr>
          <a:xfrm>
            <a:off x="868740" y="6233517"/>
            <a:ext cx="504468" cy="504468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17" name="Text 14"/>
          <p:cNvSpPr/>
          <p:nvPr/>
        </p:nvSpPr>
        <p:spPr>
          <a:xfrm>
            <a:off x="1019473" y="6327458"/>
            <a:ext cx="202883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354104" y="6205538"/>
            <a:ext cx="2637830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ru-RU" sz="2050" b="1" dirty="0" smtClean="0">
                <a:solidFill>
                  <a:srgbClr val="D9E1FF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Месяцы 5-6</a:t>
            </a:r>
            <a:endParaRPr lang="en-US" sz="2050" dirty="0"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2354104" y="6669762"/>
            <a:ext cx="6005155" cy="717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00"/>
              </a:lnSpc>
            </a:pPr>
            <a:r>
              <a:rPr lang="ru-RU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Максимальная нагрузка. 4-5 тренировок в неделю. Включение дополнительных упражнений для укрепления мышц кора и баланса</a:t>
            </a:r>
            <a:r>
              <a:rPr lang="ru-RU" sz="1600" dirty="0"/>
              <a:t>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3" y="2067401"/>
            <a:ext cx="794248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ru-RU" sz="4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Методы оценки эффективности</a:t>
            </a:r>
            <a:endParaRPr lang="en-US" sz="44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837724" y="339959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1041083" y="3499842"/>
            <a:ext cx="13180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3399592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Измерение силы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Text 4"/>
          <p:cNvSpPr/>
          <p:nvPr/>
        </p:nvSpPr>
        <p:spPr>
          <a:xfrm>
            <a:off x="1615559" y="4247078"/>
            <a:ext cx="2836783" cy="2448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Тест на максимальную силу отжиманий (стандартные отжимания и модификации). Динамика изменений за 6 месяцев.</a:t>
            </a:r>
            <a:endParaRPr lang="en-US" sz="185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Shape 5"/>
          <p:cNvSpPr/>
          <p:nvPr/>
        </p:nvSpPr>
        <p:spPr>
          <a:xfrm>
            <a:off x="4691658" y="339959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9" name="Text 6"/>
          <p:cNvSpPr/>
          <p:nvPr/>
        </p:nvSpPr>
        <p:spPr>
          <a:xfrm>
            <a:off x="4855488" y="3499842"/>
            <a:ext cx="21086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69493" y="3399592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Анализ биомеханики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 8"/>
          <p:cNvSpPr/>
          <p:nvPr/>
        </p:nvSpPr>
        <p:spPr>
          <a:xfrm>
            <a:off x="5469493" y="4247078"/>
            <a:ext cx="2836783" cy="1927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Видеозапись выполнения модификаций отжиманий для оценки техники и корректировки программы.</a:t>
            </a:r>
            <a:endParaRPr lang="en-US" sz="185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2154198"/>
            <a:ext cx="656596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ru-RU" sz="4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Субъективные показатели</a:t>
            </a:r>
            <a:endParaRPr lang="en-US" sz="44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837724" y="3217188"/>
            <a:ext cx="3614618" cy="2858214"/>
          </a:xfrm>
          <a:prstGeom prst="roundRect">
            <a:avLst>
              <a:gd name="adj" fmla="val 1256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3456503"/>
            <a:ext cx="284595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Опросники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1077039" y="3952042"/>
            <a:ext cx="313598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Оценки космонавтов по шкале </a:t>
            </a:r>
            <a:r>
              <a:rPr lang="ru-RU" sz="20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Боргарда</a:t>
            </a:r>
            <a:r>
              <a:rPr lang="ru-RU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(оценка восприятия нагрузки) после каждой тренировки.</a:t>
            </a:r>
            <a:endParaRPr lang="en-US" sz="185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Shape 4"/>
          <p:cNvSpPr/>
          <p:nvPr/>
        </p:nvSpPr>
        <p:spPr>
          <a:xfrm>
            <a:off x="4691658" y="3217188"/>
            <a:ext cx="3614618" cy="2858214"/>
          </a:xfrm>
          <a:prstGeom prst="roundRect">
            <a:avLst>
              <a:gd name="adj" fmla="val 1256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4930973" y="3456503"/>
            <a:ext cx="313598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Журнал тренировок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Text 6"/>
          <p:cNvSpPr/>
          <p:nvPr/>
        </p:nvSpPr>
        <p:spPr>
          <a:xfrm>
            <a:off x="4930973" y="4303990"/>
            <a:ext cx="313598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Записи космонавтов о выполнении программы, ощущениях и самочувствии.</a:t>
            </a:r>
            <a:endParaRPr lang="en-US" sz="185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822679" y="3520882"/>
            <a:ext cx="656596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ru-RU" sz="44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Конец</a:t>
            </a:r>
            <a:endParaRPr lang="en-US" sz="44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AutoShape 2" descr="blob:https://web.telegram.org/5830ce1a-5c69-4c73-b7ed-638a3e777386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3" name="AutoShape 4" descr="Купить постер и плакат - Большой брат следит за тобой. Big brother is  watching you. Код: 0932-V [Мотивация]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6" name="Прямоугольник 15"/>
          <p:cNvSpPr/>
          <p:nvPr/>
        </p:nvSpPr>
        <p:spPr>
          <a:xfrm>
            <a:off x="12766876" y="7697165"/>
            <a:ext cx="1863524" cy="532435"/>
          </a:xfrm>
          <a:prstGeom prst="rect">
            <a:avLst/>
          </a:prstGeom>
          <a:solidFill>
            <a:srgbClr val="0C0A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8928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310</Words>
  <Application>Microsoft Office PowerPoint</Application>
  <PresentationFormat>Произвольный</PresentationFormat>
  <Paragraphs>48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Calibri</vt:lpstr>
      <vt:lpstr>Syne Bold</vt:lpstr>
      <vt:lpstr>Calibri Light</vt:lpstr>
      <vt:lpstr>Arimo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Student</cp:lastModifiedBy>
  <cp:revision>6</cp:revision>
  <dcterms:created xsi:type="dcterms:W3CDTF">2024-11-24T07:06:28Z</dcterms:created>
  <dcterms:modified xsi:type="dcterms:W3CDTF">2024-11-24T08:34:21Z</dcterms:modified>
</cp:coreProperties>
</file>